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401" r:id="rId12"/>
    <p:sldId id="436" r:id="rId13"/>
    <p:sldId id="429" r:id="rId14"/>
    <p:sldId id="437" r:id="rId15"/>
    <p:sldId id="545" r:id="rId16"/>
    <p:sldId id="544" r:id="rId17"/>
    <p:sldId id="411" r:id="rId18"/>
    <p:sldId id="408" r:id="rId19"/>
    <p:sldId id="414" r:id="rId20"/>
    <p:sldId id="580" r:id="rId21"/>
    <p:sldId id="310" r:id="rId22"/>
    <p:sldId id="412" r:id="rId23"/>
    <p:sldId id="413" r:id="rId24"/>
    <p:sldId id="292" r:id="rId25"/>
    <p:sldId id="415" r:id="rId26"/>
    <p:sldId id="416" r:id="rId27"/>
    <p:sldId id="417" r:id="rId28"/>
    <p:sldId id="418" r:id="rId29"/>
    <p:sldId id="546" r:id="rId30"/>
    <p:sldId id="547" r:id="rId31"/>
    <p:sldId id="355" r:id="rId32"/>
    <p:sldId id="548" r:id="rId33"/>
    <p:sldId id="421" r:id="rId34"/>
    <p:sldId id="422" r:id="rId35"/>
    <p:sldId id="432" r:id="rId36"/>
    <p:sldId id="579" r:id="rId37"/>
    <p:sldId id="581" r:id="rId38"/>
    <p:sldId id="570" r:id="rId39"/>
    <p:sldId id="582" r:id="rId40"/>
    <p:sldId id="410" r:id="rId41"/>
    <p:sldId id="551" r:id="rId42"/>
    <p:sldId id="552" r:id="rId43"/>
    <p:sldId id="553" r:id="rId44"/>
    <p:sldId id="556" r:id="rId45"/>
    <p:sldId id="583" r:id="rId46"/>
    <p:sldId id="567" r:id="rId47"/>
    <p:sldId id="572" r:id="rId48"/>
    <p:sldId id="489" r:id="rId49"/>
    <p:sldId id="486" r:id="rId50"/>
    <p:sldId id="443" r:id="rId51"/>
    <p:sldId id="431" r:id="rId52"/>
    <p:sldId id="498" r:id="rId53"/>
    <p:sldId id="392" r:id="rId54"/>
    <p:sldId id="499" r:id="rId55"/>
    <p:sldId id="430" r:id="rId56"/>
    <p:sldId id="501" r:id="rId57"/>
    <p:sldId id="483" r:id="rId58"/>
    <p:sldId id="484" r:id="rId5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0EE00-F77E-4DFF-9966-EF21C432D375}" v="6" dt="2021-09-30T12:19:29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09-30T12:19:30.724" v="43" actId="6549"/>
      <pc:docMkLst>
        <pc:docMk/>
      </pc:docMkLst>
      <pc:sldChg chg="modSp mod">
        <pc:chgData name="Anatoliy Kigel" userId="7432c6c4687b0a9c" providerId="LiveId" clId="{5280EE00-F77E-4DFF-9966-EF21C432D375}" dt="2021-09-30T12:19:30.724" v="43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9:30.724" v="43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09-30T12:19:22.911" v="33" actId="1076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while-for#metki-dlya-break-continu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44594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RdOb4yR0kk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earn.javascript.ru/fetch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bank.gov.ua/ua/open-data/api-dev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axfoundation.org/publications/federal-tax-rates-and-tax-brackets/" TargetMode="External"/><Relationship Id="rId4" Type="http://schemas.openxmlformats.org/officeDocument/2006/relationships/hyperlink" Target="https://www.forbes.com/advisor/taxes/taxes-federal-income-tax-bracke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5400" b="1" dirty="0">
                <a:solidFill>
                  <a:schemeClr val="bg1"/>
                </a:solidFill>
              </a:rPr>
              <a:t>Front end </a:t>
            </a:r>
            <a:r>
              <a:rPr lang="ru-RU" sz="5400" b="1" dirty="0">
                <a:solidFill>
                  <a:schemeClr val="bg1"/>
                </a:solidFill>
              </a:rPr>
              <a:t>разработка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1.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5811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5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8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8000" b="1">
                <a:solidFill>
                  <a:srgbClr val="00B050"/>
                </a:solidFill>
              </a:rPr>
              <a:t>js13</a:t>
            </a:r>
            <a:r>
              <a:rPr lang="en-US" sz="8000" b="1">
                <a:solidFill>
                  <a:srgbClr val="002060"/>
                </a:solidFill>
              </a:rPr>
              <a:t>.</a:t>
            </a:r>
            <a:r>
              <a:rPr lang="en-US" sz="8000" b="1">
                <a:solidFill>
                  <a:srgbClr val="0070C0"/>
                </a:solidFill>
              </a:rPr>
              <a:t>club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JS13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7.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5561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480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9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8.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08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Цикл </a:t>
            </a:r>
            <a:r>
              <a:rPr lang="en-US" sz="4000" b="1" dirty="0"/>
              <a:t>for-await-of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66331" y="3963822"/>
            <a:ext cx="1015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Цикл </a:t>
            </a:r>
            <a:r>
              <a:rPr lang="en-US" sz="2400" dirty="0"/>
              <a:t> </a:t>
            </a:r>
            <a:r>
              <a:rPr lang="en-US" sz="2400" b="1" dirty="0"/>
              <a:t>for-await-of </a:t>
            </a:r>
            <a:r>
              <a:rPr lang="ru-RU" sz="2400" dirty="0"/>
              <a:t>позволяет перебрать итерируемую (перебираемую, массив или </a:t>
            </a:r>
            <a:r>
              <a:rPr lang="ru-RU" sz="2400" dirty="0" err="1"/>
              <a:t>псевдомассив</a:t>
            </a:r>
            <a:r>
              <a:rPr lang="ru-RU" sz="2400" dirty="0"/>
              <a:t>) состоящий из объектов типа </a:t>
            </a:r>
            <a:r>
              <a:rPr lang="en-US" sz="2400" b="1" dirty="0"/>
              <a:t>Promise</a:t>
            </a:r>
            <a:r>
              <a:rPr lang="en-US" sz="2400" dirty="0"/>
              <a:t>. </a:t>
            </a:r>
            <a:r>
              <a:rPr lang="ru-RU" sz="2400" dirty="0"/>
              <a:t>Цикл будет ожидать когда разрешится каждый из </a:t>
            </a:r>
            <a:r>
              <a:rPr lang="en-US" sz="2400" b="1" dirty="0" err="1"/>
              <a:t>Promis</a:t>
            </a:r>
            <a:r>
              <a:rPr lang="en-US" sz="2400" b="1" dirty="0"/>
              <a:t>’</a:t>
            </a:r>
            <a:r>
              <a:rPr lang="ru-RU" sz="2400" b="1" dirty="0" err="1"/>
              <a:t>ов</a:t>
            </a:r>
            <a:r>
              <a:rPr lang="ru-RU" sz="2400" b="1" dirty="0"/>
              <a:t> </a:t>
            </a:r>
            <a:r>
              <a:rPr lang="ru-RU" sz="2400" dirty="0"/>
              <a:t>и только тогда начинать выполнение каждого шага цикла.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371725" y="5632673"/>
            <a:ext cx="8324850" cy="46166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00B050"/>
                </a:solidFill>
              </a:rPr>
              <a:t>Подробнее о </a:t>
            </a:r>
            <a:r>
              <a:rPr lang="en-US" sz="2400" b="1" dirty="0">
                <a:solidFill>
                  <a:srgbClr val="00B050"/>
                </a:solidFill>
              </a:rPr>
              <a:t>Promise </a:t>
            </a:r>
            <a:r>
              <a:rPr lang="ru-RU" sz="2400" b="1" dirty="0">
                <a:solidFill>
                  <a:srgbClr val="00B050"/>
                </a:solidFill>
              </a:rPr>
              <a:t>и асинхронности далее по ходу курса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" y="1109549"/>
            <a:ext cx="12191340" cy="261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074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8088" y="1556792"/>
            <a:ext cx="4680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Оператор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break</a:t>
            </a:r>
            <a:r>
              <a:rPr lang="en-US" sz="2800" dirty="0"/>
              <a:t> </a:t>
            </a:r>
            <a:r>
              <a:rPr lang="ru-RU" sz="2800" dirty="0"/>
              <a:t>позволяет прервать цикл, оператор </a:t>
            </a:r>
            <a:r>
              <a:rPr lang="en-US" sz="2800" b="1" dirty="0">
                <a:solidFill>
                  <a:srgbClr val="7030A0"/>
                </a:solidFill>
              </a:rPr>
              <a:t>continue</a:t>
            </a:r>
            <a:r>
              <a:rPr lang="en-US" sz="2800" dirty="0"/>
              <a:t> </a:t>
            </a:r>
            <a:r>
              <a:rPr lang="ru-RU" sz="2800" dirty="0"/>
              <a:t>позволяет завершить текущий шаг (итерацию) цикла и перейти к следующей.</a:t>
            </a:r>
            <a:r>
              <a:rPr lang="en-US" sz="2800" dirty="0"/>
              <a:t> </a:t>
            </a:r>
            <a:r>
              <a:rPr lang="ru-RU" sz="2800" dirty="0"/>
              <a:t>Могут применятся во всех 5-ти видах циклов.</a:t>
            </a: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197768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+mn-lt"/>
              </a:rPr>
              <a:t>Операторы </a:t>
            </a:r>
            <a:r>
              <a:rPr lang="en-US" sz="3600" b="1" dirty="0">
                <a:latin typeface="+mn-lt"/>
              </a:rPr>
              <a:t>break </a:t>
            </a:r>
            <a:r>
              <a:rPr lang="ru-RU" sz="3600" b="1" dirty="0">
                <a:latin typeface="+mn-lt"/>
              </a:rPr>
              <a:t>и</a:t>
            </a:r>
            <a:r>
              <a:rPr lang="en-US" sz="3600" b="1" dirty="0">
                <a:latin typeface="+mn-lt"/>
              </a:rPr>
              <a:t> continue</a:t>
            </a:r>
            <a:endParaRPr lang="ru-RU" sz="3600" b="1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45102"/>
            <a:ext cx="4680520" cy="4162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0" y="602128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https://learn.javascript.ru/while-for#metki-dlya-break-continue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77495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9.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4941168"/>
            <a:ext cx="4943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https://habr.com/ru/post/444594/</a:t>
            </a:r>
            <a:endParaRPr lang="ru-RU" sz="2400" b="1" dirty="0"/>
          </a:p>
          <a:p>
            <a:r>
              <a:rPr lang="en-US" sz="1600" b="1" dirty="0">
                <a:hlinkClick r:id="rId4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3448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10</a:t>
            </a:r>
            <a:r>
              <a:rPr lang="ru-RU" sz="7200" b="1" dirty="0"/>
              <a:t>. Основы </a:t>
            </a:r>
            <a:r>
              <a:rPr lang="en-US" sz="7200" b="1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486339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463729" y="3729405"/>
            <a:ext cx="446541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Идея заложенная в </a:t>
            </a:r>
            <a:r>
              <a:rPr lang="en-US" sz="2600" b="1" dirty="0"/>
              <a:t>AJAX</a:t>
            </a:r>
            <a:r>
              <a:rPr lang="ru-RU" sz="2600" dirty="0"/>
              <a:t> –  не перезагружая страницу, запросить (или передать) у сервера новые данные и использовать их в документе.</a:t>
            </a:r>
            <a:endParaRPr lang="uk-UA" sz="2600" dirty="0"/>
          </a:p>
        </p:txBody>
      </p:sp>
      <p:pic>
        <p:nvPicPr>
          <p:cNvPr id="13314" name="Picture 2" descr="http://gemsres.com/story/feb07/338111/fig1.jpg"/>
          <p:cNvPicPr>
            <a:picLocks noChangeAspect="1" noChangeArrowheads="1"/>
          </p:cNvPicPr>
          <p:nvPr/>
        </p:nvPicPr>
        <p:blipFill>
          <a:blip r:embed="rId2" cstate="print"/>
          <a:srcRect b="11991"/>
          <a:stretch>
            <a:fillRect/>
          </a:stretch>
        </p:blipFill>
        <p:spPr bwMode="auto">
          <a:xfrm>
            <a:off x="1074195" y="1484784"/>
            <a:ext cx="5600177" cy="4854726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234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 descr="http://pld.name/wp-content/uploads/2012/06/ajax.jpg"/>
          <p:cNvPicPr>
            <a:picLocks noChangeAspect="1" noChangeArrowheads="1"/>
          </p:cNvPicPr>
          <p:nvPr/>
        </p:nvPicPr>
        <p:blipFill rotWithShape="1">
          <a:blip r:embed="rId3" cstate="print"/>
          <a:srcRect l="10908" t="8007" r="9793" b="9609"/>
          <a:stretch/>
        </p:blipFill>
        <p:spPr bwMode="auto">
          <a:xfrm>
            <a:off x="7464152" y="1415260"/>
            <a:ext cx="4032448" cy="208574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8329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synchronous </a:t>
            </a:r>
            <a:r>
              <a:rPr lang="en-US" sz="4400" b="1" dirty="0">
                <a:solidFill>
                  <a:srgbClr val="0070C0"/>
                </a:solidFill>
              </a:rPr>
              <a:t>J</a:t>
            </a:r>
            <a:r>
              <a:rPr lang="en-US" sz="4400" b="1" dirty="0"/>
              <a:t>avaScript </a:t>
            </a:r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nd </a:t>
            </a:r>
            <a:r>
              <a:rPr lang="en-US" sz="4400" b="1" dirty="0">
                <a:solidFill>
                  <a:srgbClr val="0070C0"/>
                </a:solidFill>
              </a:rPr>
              <a:t>X</a:t>
            </a:r>
            <a:r>
              <a:rPr lang="en-US" sz="4400" b="1" dirty="0"/>
              <a:t>ML</a:t>
            </a:r>
            <a:endParaRPr lang="ru-RU" sz="4400" b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7032104" y="1628800"/>
            <a:ext cx="0" cy="48245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7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9492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fetch</a:t>
            </a:r>
            <a:r>
              <a:rPr lang="ru-RU" sz="3200" b="1" dirty="0">
                <a:solidFill>
                  <a:srgbClr val="0070C0"/>
                </a:solidFill>
              </a:rPr>
              <a:t>()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/>
              <a:t>– Promise</a:t>
            </a:r>
            <a:r>
              <a:rPr lang="ru-RU" sz="3200" b="1" dirty="0"/>
              <a:t> «обёртка» для выполнения </a:t>
            </a:r>
            <a:r>
              <a:rPr lang="en-US" sz="3200" b="1" dirty="0"/>
              <a:t>AJAX-</a:t>
            </a:r>
            <a:r>
              <a:rPr lang="ru-RU" sz="3200" b="1" dirty="0"/>
              <a:t>запросов</a:t>
            </a:r>
            <a:endParaRPr lang="ru-RU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7696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ru-RU" sz="2400" b="1" dirty="0">
                <a:hlinkClick r:id="rId2"/>
              </a:rPr>
              <a:t>https://learn.javascript.ru/fetch</a:t>
            </a:r>
            <a:r>
              <a:rPr lang="en-US" sz="2400" b="1" dirty="0">
                <a:hlinkClick r:id="rId2"/>
              </a:rPr>
              <a:t>/</a:t>
            </a:r>
            <a:r>
              <a:rPr lang="en-US" sz="2400" b="1" dirty="0"/>
              <a:t> </a:t>
            </a:r>
            <a:endParaRPr lang="ru-RU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88565" y="4747283"/>
            <a:ext cx="1106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Идея заложенная в </a:t>
            </a:r>
            <a:r>
              <a:rPr lang="en-US" sz="2400" b="1" dirty="0"/>
              <a:t>AJAX</a:t>
            </a:r>
            <a:r>
              <a:rPr lang="ru-RU" sz="2400" dirty="0"/>
              <a:t> –  не перезагружая страницу, запросить (или передать) у сервера новые данные и использовать их в документе. Функция </a:t>
            </a:r>
            <a:r>
              <a:rPr lang="en-US" sz="2400" b="1" dirty="0"/>
              <a:t>fetch() </a:t>
            </a:r>
            <a:r>
              <a:rPr lang="ru-RU" sz="2400" dirty="0"/>
              <a:t>позволяет выполнить запрос по адресу переданному в качестве</a:t>
            </a:r>
            <a:r>
              <a:rPr lang="en-US" sz="2400" dirty="0"/>
              <a:t> </a:t>
            </a:r>
            <a:r>
              <a:rPr lang="ru-RU" sz="2400" dirty="0"/>
              <a:t>параметра.</a:t>
            </a:r>
            <a:endParaRPr lang="uk-UA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1A33DB-0156-4B9B-99F8-E4EB7476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117"/>
            <a:ext cx="12192000" cy="3534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40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API </a:t>
            </a:r>
            <a:r>
              <a:rPr lang="ru-RU" sz="3600" b="1" dirty="0"/>
              <a:t>Национального Банка Украины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70363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https://bank.gov.ua/ua/open-data/api-dev</a:t>
            </a:r>
            <a:endParaRPr lang="en-US" sz="2400" b="1" dirty="0"/>
          </a:p>
        </p:txBody>
      </p:sp>
      <p:pic>
        <p:nvPicPr>
          <p:cNvPr id="3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26" y="1171038"/>
            <a:ext cx="486814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49411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Валютные </a:t>
            </a:r>
            <a:r>
              <a:rPr lang="en-US" sz="2400" dirty="0"/>
              <a:t>API, </a:t>
            </a:r>
            <a:r>
              <a:rPr lang="ru-RU" sz="2400" dirty="0"/>
              <a:t>информация о финансовом рынке и банковском секторе</a:t>
            </a:r>
          </a:p>
        </p:txBody>
      </p:sp>
    </p:spTree>
    <p:extLst>
      <p:ext uri="{BB962C8B-B14F-4D97-AF65-F5344CB8AC3E}">
        <p14:creationId xmlns:p14="http://schemas.microsoft.com/office/powerpoint/2010/main" val="595667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Задачи для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1720840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1% за счёт личных средств и 4%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1609816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1375298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К следующему занятию будет полезно почитать о…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07669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1682" y="1088926"/>
            <a:ext cx="103768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/>
              <a:t> 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  <a:br>
              <a:rPr lang="en-US" sz="2800" dirty="0"/>
            </a:br>
            <a:endParaRPr lang="ru-RU" sz="2800" dirty="0"/>
          </a:p>
          <a:p>
            <a:pPr marL="514350" indent="-514350">
              <a:buAutoNum type="arabicPeriod"/>
            </a:pPr>
            <a:r>
              <a:rPr lang="ru-RU" sz="2800" dirty="0"/>
              <a:t>Функции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en-US" sz="2800" dirty="0"/>
              <a:t>;</a:t>
            </a:r>
            <a:br>
              <a:rPr lang="ru-RU" sz="2800" dirty="0"/>
            </a:br>
            <a:endParaRPr lang="ru-RU" sz="2800" dirty="0"/>
          </a:p>
          <a:p>
            <a:pPr marL="514350" indent="-514350">
              <a:buFontTx/>
              <a:buAutoNum type="arabicPeriod"/>
            </a:pPr>
            <a:r>
              <a:rPr lang="ru-RU" sz="2800" dirty="0"/>
              <a:t> </a:t>
            </a:r>
            <a:r>
              <a:rPr lang="en-US" sz="2800" b="1" dirty="0"/>
              <a:t>Promise</a:t>
            </a:r>
            <a:r>
              <a:rPr lang="ru-RU" sz="2800" dirty="0"/>
              <a:t>,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en-US" sz="2800" dirty="0"/>
              <a:t>.</a:t>
            </a:r>
            <a:br>
              <a:rPr lang="en-US" sz="2800" dirty="0"/>
            </a:br>
            <a:endParaRPr lang="ru-RU" sz="2800" dirty="0"/>
          </a:p>
          <a:p>
            <a:pPr marL="514350" indent="-514350">
              <a:buFontTx/>
              <a:buAutoNum type="arabicPeriod"/>
            </a:pPr>
            <a:r>
              <a:rPr lang="ru-RU" sz="2800" dirty="0"/>
              <a:t>Узнать о методах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en-US" sz="2800" dirty="0"/>
              <a:t>;</a:t>
            </a:r>
            <a:endParaRPr lang="ru-RU" sz="2800" dirty="0"/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субтитры на русском языке.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207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К следующему занятию…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код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 Federal 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вопроса 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484819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1" y="1388487"/>
            <a:ext cx="74401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Есть в США такой вид налога как </a:t>
            </a:r>
            <a:r>
              <a:rPr lang="en-US" sz="2400" b="1" dirty="0"/>
              <a:t>Federal Income Tax</a:t>
            </a:r>
            <a:r>
              <a:rPr lang="ru-RU" sz="24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400" b="1" dirty="0"/>
              <a:t>2021 </a:t>
            </a:r>
            <a:r>
              <a:rPr lang="ru-RU" sz="2400" dirty="0"/>
              <a:t>г. (с оплатой в </a:t>
            </a:r>
            <a:r>
              <a:rPr lang="ru-RU" sz="2400" b="1" dirty="0"/>
              <a:t>2022</a:t>
            </a:r>
            <a:r>
              <a:rPr lang="ru-RU" sz="2400" dirty="0"/>
              <a:t> году), и для простоты - расчёт выполнять </a:t>
            </a:r>
            <a:r>
              <a:rPr lang="ru-RU" sz="2400" b="1" dirty="0"/>
              <a:t>только</a:t>
            </a:r>
            <a:r>
              <a:rPr lang="ru-RU" sz="2400" dirty="0"/>
              <a:t> для лиц не состоящих в браке</a:t>
            </a:r>
            <a:r>
              <a:rPr lang="en-US" sz="2400" dirty="0"/>
              <a:t>: </a:t>
            </a:r>
            <a:r>
              <a:rPr lang="en-US" sz="2400" b="1" dirty="0"/>
              <a:t>single</a:t>
            </a:r>
            <a:r>
              <a:rPr lang="ru-RU" sz="2400" dirty="0"/>
              <a:t>.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810446" y="5726850"/>
            <a:ext cx="719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/>
              <a:t>О прогрессивном налогообложении</a:t>
            </a:r>
            <a:r>
              <a:rPr lang="en-US" i="1" dirty="0"/>
              <a:t> </a:t>
            </a:r>
            <a:r>
              <a:rPr lang="ru-RU" i="1" dirty="0"/>
              <a:t>в целом, с примерами: </a:t>
            </a:r>
            <a:r>
              <a:rPr lang="en-US" i="1" dirty="0">
                <a:hlinkClick r:id="rId2"/>
              </a:rPr>
              <a:t>http://allfi.biz/glossary/eng/P/progressive-taxation.php</a:t>
            </a:r>
            <a:r>
              <a:rPr lang="ru-RU" i="1" dirty="0"/>
              <a:t>  </a:t>
            </a:r>
            <a:endParaRPr lang="uk-UA" i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4072404"/>
            <a:ext cx="7223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hlinkClick r:id="rId4"/>
              </a:rPr>
              <a:t>https://www.forbes.com/advisor/taxes/taxes-federal-income-tax-bracket/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https://taxfoundation.org/publications/federal-tax-rates-and-tax-brackets/</a:t>
            </a:r>
            <a:endParaRPr lang="ru-RU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380378" y="4838071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~1-2 </a:t>
            </a:r>
            <a:r>
              <a:rPr lang="ru-RU" sz="2000" b="1" dirty="0"/>
              <a:t>доллара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2108</Words>
  <Application>Microsoft Office PowerPoint</Application>
  <PresentationFormat>Широкий екран</PresentationFormat>
  <Paragraphs>184</Paragraphs>
  <Slides>58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Операторы break и continue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код задания (например:  A1 Federal Tax)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2021-09-30T12:19:32Z</dcterms:modified>
</cp:coreProperties>
</file>